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9" r:id="rId3"/>
    <p:sldId id="257" r:id="rId4"/>
    <p:sldId id="258" r:id="rId5"/>
    <p:sldId id="260" r:id="rId6"/>
    <p:sldId id="271" r:id="rId7"/>
    <p:sldId id="263" r:id="rId8"/>
    <p:sldId id="261" r:id="rId9"/>
    <p:sldId id="262" r:id="rId10"/>
    <p:sldId id="265" r:id="rId11"/>
    <p:sldId id="274" r:id="rId12"/>
    <p:sldId id="275" r:id="rId13"/>
    <p:sldId id="276" r:id="rId14"/>
    <p:sldId id="269" r:id="rId15"/>
    <p:sldId id="266" r:id="rId16"/>
    <p:sldId id="272" r:id="rId17"/>
    <p:sldId id="267" r:id="rId18"/>
    <p:sldId id="273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ice_Mrk" initials="A" lastIdx="2" clrIdx="0">
    <p:extLst>
      <p:ext uri="{19B8F6BF-5375-455C-9EA6-DF929625EA0E}">
        <p15:presenceInfo xmlns:p15="http://schemas.microsoft.com/office/powerpoint/2012/main" userId="Alice_Mrk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9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611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264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82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703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87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235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230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514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150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87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9853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coleop123.narod.ru/osnova.html" TargetMode="External"/><Relationship Id="rId13" Type="http://schemas.openxmlformats.org/officeDocument/2006/relationships/hyperlink" Target="https://www.pngwing.com/ru" TargetMode="External"/><Relationship Id="rId3" Type="http://schemas.openxmlformats.org/officeDocument/2006/relationships/hyperlink" Target="https://mchs.gov.ru/ministerstvo/o-ministerstve/terminy-mchs-rossii/term/1194" TargetMode="External"/><Relationship Id="rId7" Type="http://schemas.openxmlformats.org/officeDocument/2006/relationships/hyperlink" Target="https://translate.yandex.com/" TargetMode="External"/><Relationship Id="rId12" Type="http://schemas.openxmlformats.org/officeDocument/2006/relationships/hyperlink" Target="https://urait.ru/bcode/543369" TargetMode="External"/><Relationship Id="rId2" Type="http://schemas.openxmlformats.org/officeDocument/2006/relationships/hyperlink" Target="https://www.geeksforgeeks.org/entomology-meanin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Insect" TargetMode="External"/><Relationship Id="rId11" Type="http://schemas.openxmlformats.org/officeDocument/2006/relationships/hyperlink" Target="https://timeweb.com/ru/community/articles/kak-sdelat-sayt-udobnym-ux-ui-i-nemnogo-vdohnoveniya" TargetMode="External"/><Relationship Id="rId5" Type="http://schemas.openxmlformats.org/officeDocument/2006/relationships/hyperlink" Target="https://insecta.pro/" TargetMode="External"/><Relationship Id="rId10" Type="http://schemas.openxmlformats.org/officeDocument/2006/relationships/hyperlink" Target="https://getbootstrap.com/" TargetMode="External"/><Relationship Id="rId4" Type="http://schemas.openxmlformats.org/officeDocument/2006/relationships/hyperlink" Target="https://school-science.ru/21/1/56817" TargetMode="External"/><Relationship Id="rId9" Type="http://schemas.openxmlformats.org/officeDocument/2006/relationships/hyperlink" Target="https://ru.ruwiki.ru/wiki/%D0%9D%D0%B0%D1%81%D0%B5%D0%BA%D0%BE%D0%BC%D1%8B%D0%B5" TargetMode="External"/><Relationship Id="rId14" Type="http://schemas.openxmlformats.org/officeDocument/2006/relationships/hyperlink" Target="https://ru.pinterest.com/search/pins/?q=insects&amp;rs=typed%20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34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40A670-5FB0-4E97-93CA-1E451215D6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0" y="753765"/>
            <a:ext cx="4572000" cy="3056235"/>
          </a:xfrm>
        </p:spPr>
        <p:txBody>
          <a:bodyPr>
            <a:normAutofit/>
          </a:bodyPr>
          <a:lstStyle/>
          <a:p>
            <a:pPr algn="l"/>
            <a:r>
              <a:rPr lang="ru-RU" sz="3400" dirty="0" err="1">
                <a:latin typeface="Calibri" panose="020F0502020204030204" pitchFamily="34" charset="0"/>
                <a:cs typeface="Calibri" panose="020F0502020204030204" pitchFamily="34" charset="0"/>
              </a:rPr>
              <a:t>Инсектопедия</a:t>
            </a:r>
            <a:r>
              <a:rPr lang="ru-RU" sz="3400" dirty="0">
                <a:latin typeface="Calibri" panose="020F0502020204030204" pitchFamily="34" charset="0"/>
                <a:cs typeface="Calibri" panose="020F0502020204030204" pitchFamily="34" charset="0"/>
              </a:rPr>
              <a:t>: сайт для изучения насекомых с  симулятором их жизни в окружающей среде</a:t>
            </a:r>
            <a:endParaRPr lang="ru-RU" sz="34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175050A-9C08-41F0-82F8-85D3C14137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7999" y="4571999"/>
            <a:ext cx="4571999" cy="1524000"/>
          </a:xfrm>
        </p:spPr>
        <p:txBody>
          <a:bodyPr>
            <a:normAutofit/>
          </a:bodyPr>
          <a:lstStyle/>
          <a:p>
            <a:pPr algn="l">
              <a:lnSpc>
                <a:spcPct val="115000"/>
              </a:lnSpc>
            </a:pPr>
            <a:r>
              <a:rPr lang="ru-RU" sz="1500"/>
              <a:t>Авторы: Ионова Елена Максимовна, Маркина Алиса Сергеевна</a:t>
            </a:r>
          </a:p>
          <a:p>
            <a:pPr algn="l">
              <a:lnSpc>
                <a:spcPct val="115000"/>
              </a:lnSpc>
            </a:pPr>
            <a:r>
              <a:rPr lang="ru-RU" sz="1500"/>
              <a:t> 10 класс, ГБОУ Школа №2033</a:t>
            </a:r>
          </a:p>
          <a:p>
            <a:pPr algn="l">
              <a:lnSpc>
                <a:spcPct val="115000"/>
              </a:lnSpc>
            </a:pPr>
            <a:r>
              <a:rPr lang="ru-RU" sz="1500"/>
              <a:t>Руководитель: Гришина Арина Александровна</a:t>
            </a:r>
          </a:p>
          <a:p>
            <a:pPr algn="l">
              <a:lnSpc>
                <a:spcPct val="115000"/>
              </a:lnSpc>
            </a:pPr>
            <a:endParaRPr lang="ru-RU" sz="1500"/>
          </a:p>
          <a:p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2" name="Picture 3" descr="Ненаправленное полет на растение">
            <a:extLst>
              <a:ext uri="{FF2B5EF4-FFF2-40B4-BE49-F238E27FC236}">
                <a16:creationId xmlns:a16="http://schemas.microsoft.com/office/drawing/2014/main" id="{7523E2A2-2F42-96D1-F02B-30B655CFD5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783" r="35929" b="1"/>
          <a:stretch/>
        </p:blipFill>
        <p:spPr>
          <a:xfrm>
            <a:off x="2" y="10"/>
            <a:ext cx="5578823" cy="6028246"/>
          </a:xfrm>
          <a:custGeom>
            <a:avLst/>
            <a:gdLst/>
            <a:ahLst/>
            <a:cxnLst/>
            <a:rect l="l" t="t" r="r" b="b"/>
            <a:pathLst>
              <a:path w="5578823" h="6028256">
                <a:moveTo>
                  <a:pt x="0" y="0"/>
                </a:moveTo>
                <a:lnTo>
                  <a:pt x="3897606" y="0"/>
                </a:lnTo>
                <a:lnTo>
                  <a:pt x="4274232" y="360545"/>
                </a:lnTo>
                <a:cubicBezTo>
                  <a:pt x="4408856" y="488910"/>
                  <a:pt x="4542134" y="615181"/>
                  <a:pt x="4673934" y="738354"/>
                </a:cubicBezTo>
                <a:cubicBezTo>
                  <a:pt x="5042663" y="1082881"/>
                  <a:pt x="5282330" y="1428108"/>
                  <a:pt x="5421862" y="1773839"/>
                </a:cubicBezTo>
                <a:cubicBezTo>
                  <a:pt x="5631101" y="2292214"/>
                  <a:pt x="5614731" y="2811325"/>
                  <a:pt x="5469198" y="3329255"/>
                </a:cubicBezTo>
                <a:cubicBezTo>
                  <a:pt x="5323662" y="3847185"/>
                  <a:pt x="5048962" y="4363935"/>
                  <a:pt x="4741546" y="4877588"/>
                </a:cubicBezTo>
                <a:cubicBezTo>
                  <a:pt x="4027238" y="6071494"/>
                  <a:pt x="2764972" y="6102970"/>
                  <a:pt x="1325600" y="5980388"/>
                </a:cubicBezTo>
                <a:cubicBezTo>
                  <a:pt x="903947" y="5944442"/>
                  <a:pt x="499735" y="5907589"/>
                  <a:pt x="137593" y="5804042"/>
                </a:cubicBezTo>
                <a:lnTo>
                  <a:pt x="0" y="5760161"/>
                </a:lnTo>
                <a:close/>
              </a:path>
            </a:pathLst>
          </a:custGeom>
        </p:spPr>
      </p:pic>
      <p:sp>
        <p:nvSpPr>
          <p:cNvPr id="43" name="Freeform: Shape 36">
            <a:extLst>
              <a:ext uri="{FF2B5EF4-FFF2-40B4-BE49-F238E27FC236}">
                <a16:creationId xmlns:a16="http://schemas.microsoft.com/office/drawing/2014/main" id="{B47A9921-6509-49C2-BEBF-924F28066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</p:spTree>
    <p:extLst>
      <p:ext uri="{BB962C8B-B14F-4D97-AF65-F5344CB8AC3E}">
        <p14:creationId xmlns:p14="http://schemas.microsoft.com/office/powerpoint/2010/main" val="11762348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667623-8651-4BB4-B592-AE7935FD8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557917"/>
          </a:xfrm>
        </p:spPr>
        <p:txBody>
          <a:bodyPr>
            <a:normAutofit fontScale="90000"/>
          </a:bodyPr>
          <a:lstStyle/>
          <a:p>
            <a:r>
              <a:rPr lang="ru-RU" dirty="0"/>
              <a:t>Методика выполнения работы</a:t>
            </a:r>
            <a:br>
              <a:rPr lang="ru-RU" dirty="0"/>
            </a:br>
            <a:r>
              <a:rPr lang="ru-RU" dirty="0"/>
              <a:t>Сайт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B1D441-F361-4678-AC7C-D0DD6D656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999" y="1614116"/>
            <a:ext cx="9487231" cy="652006"/>
          </a:xfrm>
        </p:spPr>
        <p:txBody>
          <a:bodyPr>
            <a:normAutofit/>
          </a:bodyPr>
          <a:lstStyle/>
          <a:p>
            <a:r>
              <a:rPr lang="ru-RU" dirty="0"/>
              <a:t>Запланированный симулятор (в виде </a:t>
            </a:r>
            <a:r>
              <a:rPr lang="en-US" dirty="0" err="1"/>
              <a:t>StateD</a:t>
            </a:r>
            <a:r>
              <a:rPr lang="en-US" dirty="0"/>
              <a:t> </a:t>
            </a:r>
            <a:r>
              <a:rPr lang="ru-RU" dirty="0"/>
              <a:t>диаграммы)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96E0979-00F7-40A4-9C84-9D65EB95E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366243"/>
            <a:ext cx="8338926" cy="3335571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94F1B38-E9A9-4749-868A-3A7262B14DBF}"/>
              </a:ext>
            </a:extLst>
          </p:cNvPr>
          <p:cNvSpPr/>
          <p:nvPr/>
        </p:nvSpPr>
        <p:spPr>
          <a:xfrm>
            <a:off x="9160580" y="3105834"/>
            <a:ext cx="239266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pc="30" dirty="0">
                <a:latin typeface="Times New Roman" panose="02020603050405020304" pitchFamily="18" charset="0"/>
                <a:ea typeface="Calibri" panose="020F0502020204030204" pitchFamily="34" charset="0"/>
              </a:rPr>
              <a:t>Рисунок </a:t>
            </a:r>
            <a:r>
              <a:rPr lang="en-US" spc="30" dirty="0">
                <a:latin typeface="Times New Roman" panose="02020603050405020304" pitchFamily="18" charset="0"/>
                <a:ea typeface="Calibri" panose="020F0502020204030204" pitchFamily="34" charset="0"/>
              </a:rPr>
              <a:t>6</a:t>
            </a:r>
            <a:r>
              <a:rPr lang="ru-RU" spc="30" dirty="0">
                <a:latin typeface="Times New Roman" panose="02020603050405020304" pitchFamily="18" charset="0"/>
                <a:ea typeface="Calibri" panose="020F0502020204030204" pitchFamily="34" charset="0"/>
              </a:rPr>
              <a:t> –  </a:t>
            </a:r>
            <a:r>
              <a:rPr lang="en-US" spc="30" dirty="0" err="1">
                <a:latin typeface="Times New Roman" panose="02020603050405020304" pitchFamily="18" charset="0"/>
                <a:ea typeface="Calibri" panose="020F0502020204030204" pitchFamily="34" charset="0"/>
              </a:rPr>
              <a:t>StateD</a:t>
            </a:r>
            <a:r>
              <a:rPr lang="ru-RU" spc="30" dirty="0">
                <a:latin typeface="Times New Roman" panose="02020603050405020304" pitchFamily="18" charset="0"/>
                <a:ea typeface="Calibri" panose="020F0502020204030204" pitchFamily="34" charset="0"/>
              </a:rPr>
              <a:t> диаграмма с формулой для расчёта выживаемости насекомого для разработки симулятора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235E975-C213-4435-9080-557519A866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366243"/>
            <a:ext cx="2771688" cy="1385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109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667623-8651-4BB4-B592-AE7935FD8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557917"/>
          </a:xfrm>
        </p:spPr>
        <p:txBody>
          <a:bodyPr>
            <a:normAutofit fontScale="90000"/>
          </a:bodyPr>
          <a:lstStyle/>
          <a:p>
            <a:r>
              <a:rPr lang="ru-RU" dirty="0"/>
              <a:t>Методика выполнения работы</a:t>
            </a:r>
            <a:br>
              <a:rPr lang="ru-RU" dirty="0"/>
            </a:br>
            <a:r>
              <a:rPr lang="ru-RU" dirty="0"/>
              <a:t>Сайт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B1D441-F361-4678-AC7C-D0DD6D656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999" y="1614116"/>
            <a:ext cx="9487231" cy="652006"/>
          </a:xfrm>
        </p:spPr>
        <p:txBody>
          <a:bodyPr>
            <a:normAutofit/>
          </a:bodyPr>
          <a:lstStyle/>
          <a:p>
            <a:r>
              <a:rPr lang="ru-RU" dirty="0"/>
              <a:t>Код реализации авторизации и регистрации пользователя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94F1B38-E9A9-4749-868A-3A7262B14DBF}"/>
              </a:ext>
            </a:extLst>
          </p:cNvPr>
          <p:cNvSpPr/>
          <p:nvPr/>
        </p:nvSpPr>
        <p:spPr>
          <a:xfrm>
            <a:off x="5773323" y="2266122"/>
            <a:ext cx="239266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pc="30" dirty="0">
                <a:latin typeface="Times New Roman" panose="02020603050405020304" pitchFamily="18" charset="0"/>
                <a:ea typeface="Calibri" panose="020F0502020204030204" pitchFamily="34" charset="0"/>
              </a:rPr>
              <a:t>Рисунок 7 –  код функций </a:t>
            </a:r>
            <a:r>
              <a:rPr lang="en-US" spc="30" dirty="0">
                <a:latin typeface="Times New Roman" panose="02020603050405020304" pitchFamily="18" charset="0"/>
                <a:ea typeface="Calibri" panose="020F0502020204030204" pitchFamily="34" charset="0"/>
              </a:rPr>
              <a:t>login() </a:t>
            </a:r>
            <a:r>
              <a:rPr lang="ru-RU" spc="30" dirty="0">
                <a:latin typeface="Times New Roman" panose="02020603050405020304" pitchFamily="18" charset="0"/>
                <a:ea typeface="Calibri" panose="020F0502020204030204" pitchFamily="34" charset="0"/>
              </a:rPr>
              <a:t>и </a:t>
            </a:r>
            <a:r>
              <a:rPr lang="en-US" spc="30" dirty="0">
                <a:latin typeface="Times New Roman" panose="02020603050405020304" pitchFamily="18" charset="0"/>
                <a:ea typeface="Calibri" panose="020F0502020204030204" pitchFamily="34" charset="0"/>
              </a:rPr>
              <a:t>registration() </a:t>
            </a:r>
            <a:r>
              <a:rPr lang="ru-RU" spc="30" dirty="0">
                <a:latin typeface="Times New Roman" panose="02020603050405020304" pitchFamily="18" charset="0"/>
                <a:ea typeface="Calibri" panose="020F0502020204030204" pitchFamily="34" charset="0"/>
              </a:rPr>
              <a:t>предназначенные для реализации авторизации и регистрации пользователя путём связи с базой данных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25B2930-E598-44C3-9ADF-BAB6E39169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07" t="23536" r="15006" b="5275"/>
          <a:stretch/>
        </p:blipFill>
        <p:spPr>
          <a:xfrm>
            <a:off x="761999" y="2266122"/>
            <a:ext cx="4765499" cy="427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9680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667623-8651-4BB4-B592-AE7935FD8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557917"/>
          </a:xfrm>
        </p:spPr>
        <p:txBody>
          <a:bodyPr>
            <a:normAutofit fontScale="90000"/>
          </a:bodyPr>
          <a:lstStyle/>
          <a:p>
            <a:r>
              <a:rPr lang="ru-RU" dirty="0"/>
              <a:t>Методика выполнения работы</a:t>
            </a:r>
            <a:br>
              <a:rPr lang="ru-RU" dirty="0"/>
            </a:br>
            <a:r>
              <a:rPr lang="ru-RU" dirty="0"/>
              <a:t>Сайт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B1D441-F361-4678-AC7C-D0DD6D656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999" y="1614116"/>
            <a:ext cx="9487231" cy="652006"/>
          </a:xfrm>
        </p:spPr>
        <p:txBody>
          <a:bodyPr>
            <a:normAutofit/>
          </a:bodyPr>
          <a:lstStyle/>
          <a:p>
            <a:r>
              <a:rPr lang="ru-RU" dirty="0"/>
              <a:t>Внешний вид сайта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94F1B38-E9A9-4749-868A-3A7262B14DBF}"/>
              </a:ext>
            </a:extLst>
          </p:cNvPr>
          <p:cNvSpPr/>
          <p:nvPr/>
        </p:nvSpPr>
        <p:spPr>
          <a:xfrm>
            <a:off x="426405" y="5580116"/>
            <a:ext cx="661149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pc="30" dirty="0">
                <a:latin typeface="Times New Roman" panose="02020603050405020304" pitchFamily="18" charset="0"/>
                <a:ea typeface="Calibri" panose="020F0502020204030204" pitchFamily="34" charset="0"/>
              </a:rPr>
              <a:t>Рисунки 7 и 8 –  внешний вид главного меню сайта</a:t>
            </a:r>
            <a:r>
              <a:rPr lang="en-US" spc="30" dirty="0">
                <a:latin typeface="Times New Roman" panose="02020603050405020304" pitchFamily="18" charset="0"/>
                <a:ea typeface="Calibri" panose="020F0502020204030204" pitchFamily="34" charset="0"/>
              </a:rPr>
              <a:t>;</a:t>
            </a:r>
            <a:r>
              <a:rPr lang="ru-RU" spc="30" dirty="0">
                <a:latin typeface="Times New Roman" panose="02020603050405020304" pitchFamily="18" charset="0"/>
                <a:ea typeface="Calibri" panose="020F0502020204030204" pitchFamily="34" charset="0"/>
              </a:rPr>
              <a:t> внешний вид каталога сайта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046FF4F-07A7-4482-8495-125DFF99ED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05" y="2266121"/>
            <a:ext cx="5564240" cy="3303767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D6B4DC9-31C2-45E5-B650-E89DAB1297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66121"/>
            <a:ext cx="5564240" cy="3303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370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667623-8651-4BB4-B592-AE7935FD8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611" y="261068"/>
            <a:ext cx="10668000" cy="557917"/>
          </a:xfrm>
        </p:spPr>
        <p:txBody>
          <a:bodyPr>
            <a:normAutofit fontScale="90000"/>
          </a:bodyPr>
          <a:lstStyle/>
          <a:p>
            <a:r>
              <a:rPr lang="ru-RU" dirty="0"/>
              <a:t>Методика выполнения работы</a:t>
            </a:r>
            <a:br>
              <a:rPr lang="ru-RU" dirty="0"/>
            </a:br>
            <a:r>
              <a:rPr lang="ru-RU" dirty="0"/>
              <a:t>Работа сайта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B1D441-F361-4678-AC7C-D0DD6D656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999" y="1089329"/>
            <a:ext cx="9487231" cy="65200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dirty="0"/>
              <a:t>Видеоролик демонстрирующий работу сайта на данный момент</a:t>
            </a:r>
            <a:r>
              <a:rPr lang="en-US" dirty="0"/>
              <a:t>:</a:t>
            </a:r>
            <a:endParaRPr lang="ru-RU" dirty="0"/>
          </a:p>
        </p:txBody>
      </p:sp>
      <p:pic>
        <p:nvPicPr>
          <p:cNvPr id="7" name="Video_2025-01-30_203318">
            <a:hlinkClick r:id="" action="ppaction://media"/>
            <a:extLst>
              <a:ext uri="{FF2B5EF4-FFF2-40B4-BE49-F238E27FC236}">
                <a16:creationId xmlns:a16="http://schemas.microsoft.com/office/drawing/2014/main" id="{C7613D0A-87C3-4002-AC58-08F7CE47BA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5611" y="1704229"/>
            <a:ext cx="9102703" cy="489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08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2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667623-8651-4BB4-B592-AE7935FD8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557917"/>
          </a:xfrm>
        </p:spPr>
        <p:txBody>
          <a:bodyPr>
            <a:normAutofit fontScale="90000"/>
          </a:bodyPr>
          <a:lstStyle/>
          <a:p>
            <a:r>
              <a:rPr lang="ru-RU" dirty="0"/>
              <a:t>Методика выполнения работы</a:t>
            </a:r>
            <a:br>
              <a:rPr lang="ru-RU" dirty="0"/>
            </a:br>
            <a:r>
              <a:rPr lang="ru-RU" dirty="0"/>
              <a:t>Тестирование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506CFA5-C1F2-4D0C-9187-C5A3D6F7F9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50" t="39633" r="28021" b="31582"/>
          <a:stretch/>
        </p:blipFill>
        <p:spPr>
          <a:xfrm>
            <a:off x="308302" y="2373464"/>
            <a:ext cx="8033091" cy="3379304"/>
          </a:xfr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A4673CC9-20AC-484D-BEA6-0A8D9EBBA4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8957" y="2373464"/>
            <a:ext cx="3144741" cy="3144741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4FE9B218-6F45-4BFA-A153-608A17D0A78E}"/>
              </a:ext>
            </a:extLst>
          </p:cNvPr>
          <p:cNvSpPr/>
          <p:nvPr/>
        </p:nvSpPr>
        <p:spPr>
          <a:xfrm>
            <a:off x="1371570" y="5911334"/>
            <a:ext cx="59065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Рисунок 9 – результаты тестирования среди пользователь</a:t>
            </a:r>
          </a:p>
        </p:txBody>
      </p:sp>
    </p:spTree>
    <p:extLst>
      <p:ext uri="{BB962C8B-B14F-4D97-AF65-F5344CB8AC3E}">
        <p14:creationId xmlns:p14="http://schemas.microsoft.com/office/powerpoint/2010/main" val="38689169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D5D683-45B6-4A5E-B19E-DB6A9BBEB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621527"/>
          </a:xfrm>
        </p:spPr>
        <p:txBody>
          <a:bodyPr>
            <a:normAutofit fontScale="90000"/>
          </a:bodyPr>
          <a:lstStyle/>
          <a:p>
            <a:r>
              <a:rPr lang="ru-RU" dirty="0"/>
              <a:t>Результат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BA44466-BCC6-4C62-AAEA-9EF90D8EA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383528"/>
            <a:ext cx="10668000" cy="4720556"/>
          </a:xfrm>
        </p:spPr>
        <p:txBody>
          <a:bodyPr/>
          <a:lstStyle/>
          <a:p>
            <a:r>
              <a:rPr lang="ru-RU" dirty="0"/>
              <a:t>Созданы удобные базы данных и страницы сайта, в которых находятся разработанные каталог</a:t>
            </a:r>
            <a:r>
              <a:rPr lang="en-US" dirty="0"/>
              <a:t>, </a:t>
            </a:r>
            <a:r>
              <a:rPr lang="ru-RU" dirty="0"/>
              <a:t>тест</a:t>
            </a:r>
            <a:r>
              <a:rPr lang="en-US" dirty="0"/>
              <a:t> </a:t>
            </a:r>
            <a:r>
              <a:rPr lang="ru-RU" dirty="0"/>
              <a:t>и авторизация с регистрацией пользователя. Была продуманна система взаимодействия пользователя с сайтом, а также создана основа для создания симулятора в будущем. </a:t>
            </a:r>
          </a:p>
        </p:txBody>
      </p:sp>
    </p:spTree>
    <p:extLst>
      <p:ext uri="{BB962C8B-B14F-4D97-AF65-F5344CB8AC3E}">
        <p14:creationId xmlns:p14="http://schemas.microsoft.com/office/powerpoint/2010/main" val="1212500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D5D683-45B6-4A5E-B19E-DB6A9BBEB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621527"/>
          </a:xfrm>
        </p:spPr>
        <p:txBody>
          <a:bodyPr>
            <a:normAutofit fontScale="90000"/>
          </a:bodyPr>
          <a:lstStyle/>
          <a:p>
            <a:r>
              <a:rPr lang="ru-RU" dirty="0"/>
              <a:t>Дальнейшее развитие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BA44466-BCC6-4C62-AAEA-9EF90D8EA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383528"/>
            <a:ext cx="10668000" cy="1820848"/>
          </a:xfrm>
        </p:spPr>
        <p:txBody>
          <a:bodyPr/>
          <a:lstStyle/>
          <a:p>
            <a:r>
              <a:rPr lang="ru-RU" dirty="0"/>
              <a:t>Реализовать симулятор выживаемости насекомого на основе разработанной формулы и диаграммы состояний, увеличение баз данных, а также создание удобного поисковика.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2F8A929-C8C9-4E01-97C8-75C7D580A0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226365"/>
            <a:ext cx="5303533" cy="530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8991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67D685-010D-4552-8D93-DB2266491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812358"/>
          </a:xfrm>
        </p:spPr>
        <p:txBody>
          <a:bodyPr/>
          <a:lstStyle/>
          <a:p>
            <a:r>
              <a:rPr lang="ru-RU" dirty="0"/>
              <a:t>Список использованной литературы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5F457C-DA61-4278-92CB-1695B3095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574358"/>
            <a:ext cx="10668000" cy="4651513"/>
          </a:xfrm>
        </p:spPr>
        <p:txBody>
          <a:bodyPr>
            <a:normAutofit fontScale="32500" lnSpcReduction="20000"/>
          </a:bodyPr>
          <a:lstStyle/>
          <a:p>
            <a:r>
              <a:rPr lang="ru-RU" dirty="0"/>
              <a:t>1. </a:t>
            </a:r>
            <a:r>
              <a:rPr lang="en-US" dirty="0" err="1"/>
              <a:t>geeksforgeeks</a:t>
            </a:r>
            <a:r>
              <a:rPr lang="ru-RU" dirty="0"/>
              <a:t>.</a:t>
            </a:r>
            <a:r>
              <a:rPr lang="en-US" dirty="0"/>
              <a:t>org</a:t>
            </a:r>
            <a:r>
              <a:rPr lang="ru-RU" dirty="0"/>
              <a:t> – </a:t>
            </a:r>
            <a:r>
              <a:rPr lang="en-US" dirty="0"/>
              <a:t>An Overview on Entomology</a:t>
            </a:r>
            <a:r>
              <a:rPr lang="en-US" b="1" dirty="0"/>
              <a:t> </a:t>
            </a:r>
            <a:r>
              <a:rPr lang="ru-RU" dirty="0"/>
              <a:t>[Электронный ресурс]. URL:</a:t>
            </a:r>
            <a:r>
              <a:rPr lang="ru-RU" u="sng" dirty="0">
                <a:hlinkClick r:id="rId2"/>
              </a:rPr>
              <a:t>https://www.geeksforgeeks.org/entomology-meaning</a:t>
            </a:r>
            <a:r>
              <a:rPr lang="ru-RU" dirty="0"/>
              <a:t>  (дата обращения 12.12.2024)</a:t>
            </a:r>
          </a:p>
          <a:p>
            <a:r>
              <a:rPr lang="ru-RU" dirty="0"/>
              <a:t>2. mchs.gov.ru - ЭНТОМОЛОГИЯ - Термины МЧС России [Электронный ресурс]. </a:t>
            </a:r>
            <a:r>
              <a:rPr lang="en-US" dirty="0"/>
              <a:t>URL</a:t>
            </a:r>
            <a:r>
              <a:rPr lang="ru-RU" dirty="0"/>
              <a:t>:</a:t>
            </a:r>
            <a:r>
              <a:rPr lang="ru-RU" u="sng" dirty="0" err="1">
                <a:hlinkClick r:id="rId3"/>
              </a:rPr>
              <a:t>https</a:t>
            </a:r>
            <a:r>
              <a:rPr lang="ru-RU" u="sng" dirty="0">
                <a:hlinkClick r:id="rId3"/>
              </a:rPr>
              <a:t>://mchs.gov.ru/</a:t>
            </a:r>
            <a:r>
              <a:rPr lang="ru-RU" u="sng" dirty="0" err="1">
                <a:hlinkClick r:id="rId3"/>
              </a:rPr>
              <a:t>ministerstvo</a:t>
            </a:r>
            <a:r>
              <a:rPr lang="ru-RU" u="sng" dirty="0">
                <a:hlinkClick r:id="rId3"/>
              </a:rPr>
              <a:t>/o-</a:t>
            </a:r>
            <a:r>
              <a:rPr lang="ru-RU" u="sng" dirty="0" err="1">
                <a:hlinkClick r:id="rId3"/>
              </a:rPr>
              <a:t>ministerstve</a:t>
            </a:r>
            <a:r>
              <a:rPr lang="ru-RU" u="sng" dirty="0">
                <a:hlinkClick r:id="rId3"/>
              </a:rPr>
              <a:t>/</a:t>
            </a:r>
            <a:r>
              <a:rPr lang="ru-RU" u="sng" dirty="0" err="1">
                <a:hlinkClick r:id="rId3"/>
              </a:rPr>
              <a:t>terminy-mchs-rossii</a:t>
            </a:r>
            <a:r>
              <a:rPr lang="ru-RU" u="sng" dirty="0">
                <a:hlinkClick r:id="rId3"/>
              </a:rPr>
              <a:t>/</a:t>
            </a:r>
            <a:r>
              <a:rPr lang="ru-RU" u="sng" dirty="0" err="1">
                <a:hlinkClick r:id="rId3"/>
              </a:rPr>
              <a:t>term</a:t>
            </a:r>
            <a:r>
              <a:rPr lang="ru-RU" u="sng" dirty="0">
                <a:hlinkClick r:id="rId3"/>
              </a:rPr>
              <a:t>/1194</a:t>
            </a:r>
            <a:r>
              <a:rPr lang="ru-RU" dirty="0"/>
              <a:t> (дата обращения 14.12.2024)</a:t>
            </a:r>
          </a:p>
          <a:p>
            <a:r>
              <a:rPr lang="ru-RU" dirty="0"/>
              <a:t>3. school-science.ru - Насекомые в природе и науке [Электронный ресурс]. </a:t>
            </a:r>
            <a:r>
              <a:rPr lang="en-US" dirty="0"/>
              <a:t>URL: </a:t>
            </a:r>
            <a:r>
              <a:rPr lang="en-US" u="sng" dirty="0">
                <a:hlinkClick r:id="rId4"/>
              </a:rPr>
              <a:t>https://school-science.ru/21/1/56817</a:t>
            </a:r>
            <a:r>
              <a:rPr lang="en-US" dirty="0"/>
              <a:t> (</a:t>
            </a:r>
            <a:r>
              <a:rPr lang="ru-RU" dirty="0"/>
              <a:t>дата обращения</a:t>
            </a:r>
            <a:r>
              <a:rPr lang="en-US" dirty="0"/>
              <a:t> 12.12.2024)</a:t>
            </a:r>
            <a:endParaRPr lang="ru-RU" dirty="0"/>
          </a:p>
          <a:p>
            <a:r>
              <a:rPr lang="en-US" dirty="0"/>
              <a:t>4. insecta.pro - Insects (</a:t>
            </a:r>
            <a:r>
              <a:rPr lang="en-US" dirty="0" err="1"/>
              <a:t>Insecta</a:t>
            </a:r>
            <a:r>
              <a:rPr lang="en-US" dirty="0"/>
              <a:t>) of the World [</a:t>
            </a:r>
            <a:r>
              <a:rPr lang="ru-RU" dirty="0"/>
              <a:t>Электронный ресурс</a:t>
            </a:r>
            <a:r>
              <a:rPr lang="en-US" dirty="0"/>
              <a:t>]. URL</a:t>
            </a:r>
            <a:r>
              <a:rPr lang="ru-RU" dirty="0"/>
              <a:t>: </a:t>
            </a:r>
            <a:r>
              <a:rPr lang="en-US" u="sng" dirty="0">
                <a:hlinkClick r:id="rId5"/>
              </a:rPr>
              <a:t>https</a:t>
            </a:r>
            <a:r>
              <a:rPr lang="ru-RU" u="sng" dirty="0">
                <a:hlinkClick r:id="rId5"/>
              </a:rPr>
              <a:t>://</a:t>
            </a:r>
            <a:r>
              <a:rPr lang="en-US" u="sng" dirty="0" err="1">
                <a:hlinkClick r:id="rId5"/>
              </a:rPr>
              <a:t>insecta</a:t>
            </a:r>
            <a:r>
              <a:rPr lang="ru-RU" u="sng" dirty="0">
                <a:hlinkClick r:id="rId5"/>
              </a:rPr>
              <a:t>.</a:t>
            </a:r>
            <a:r>
              <a:rPr lang="en-US" u="sng" dirty="0">
                <a:hlinkClick r:id="rId5"/>
              </a:rPr>
              <a:t>pro</a:t>
            </a:r>
            <a:r>
              <a:rPr lang="en-US" dirty="0"/>
              <a:t> </a:t>
            </a:r>
            <a:r>
              <a:rPr lang="ru-RU" dirty="0"/>
              <a:t>(дата обращения 12.12.2024)</a:t>
            </a:r>
          </a:p>
          <a:p>
            <a:r>
              <a:rPr lang="ru-RU" dirty="0"/>
              <a:t>5. </a:t>
            </a:r>
            <a:r>
              <a:rPr lang="en-US" dirty="0" err="1"/>
              <a:t>en</a:t>
            </a:r>
            <a:r>
              <a:rPr lang="ru-RU" dirty="0"/>
              <a:t>.</a:t>
            </a:r>
            <a:r>
              <a:rPr lang="en-US" dirty="0" err="1"/>
              <a:t>wikipedia</a:t>
            </a:r>
            <a:r>
              <a:rPr lang="ru-RU" dirty="0"/>
              <a:t>.</a:t>
            </a:r>
            <a:r>
              <a:rPr lang="en-US" dirty="0"/>
              <a:t>org </a:t>
            </a:r>
            <a:r>
              <a:rPr lang="ru-RU" dirty="0"/>
              <a:t>– </a:t>
            </a:r>
            <a:r>
              <a:rPr lang="en-US" dirty="0"/>
              <a:t>Insect </a:t>
            </a:r>
            <a:r>
              <a:rPr lang="ru-RU" dirty="0"/>
              <a:t>[Электронный ресурс]. </a:t>
            </a:r>
            <a:r>
              <a:rPr lang="en-US" dirty="0"/>
              <a:t>URL</a:t>
            </a:r>
            <a:r>
              <a:rPr lang="ru-RU" dirty="0"/>
              <a:t>: </a:t>
            </a:r>
            <a:r>
              <a:rPr lang="ru-RU" u="sng" dirty="0">
                <a:hlinkClick r:id="rId6"/>
              </a:rPr>
              <a:t>https://en.wikipedia.org/wiki/Insect</a:t>
            </a:r>
            <a:r>
              <a:rPr lang="ru-RU" dirty="0"/>
              <a:t> (дата обращения 12.12.2024)</a:t>
            </a:r>
          </a:p>
          <a:p>
            <a:r>
              <a:rPr lang="ru-RU" dirty="0"/>
              <a:t>6. translate.yandex.com - Переводчик на 100+ языков [Электронный ресурс]. </a:t>
            </a:r>
            <a:r>
              <a:rPr lang="en-US" dirty="0"/>
              <a:t>URL</a:t>
            </a:r>
            <a:r>
              <a:rPr lang="ru-RU" dirty="0"/>
              <a:t>: </a:t>
            </a:r>
            <a:r>
              <a:rPr lang="ru-RU" u="sng" dirty="0">
                <a:hlinkClick r:id="rId7"/>
              </a:rPr>
              <a:t>https://translate.yandex.com</a:t>
            </a:r>
            <a:r>
              <a:rPr lang="ru-RU" dirty="0"/>
              <a:t> (дата обращения 12.12.2024)</a:t>
            </a:r>
          </a:p>
          <a:p>
            <a:r>
              <a:rPr lang="ru-RU" dirty="0"/>
              <a:t>7. coleop123.narod.ru - НАСЕКОМЫЕ С ПОЛНЫМ МЕТАМОРФОЗОМ [Электронный ресурс]. </a:t>
            </a:r>
            <a:r>
              <a:rPr lang="en-US" dirty="0"/>
              <a:t>URL</a:t>
            </a:r>
            <a:r>
              <a:rPr lang="ru-RU" dirty="0"/>
              <a:t>: </a:t>
            </a:r>
            <a:r>
              <a:rPr lang="ru-RU" u="sng" dirty="0">
                <a:hlinkClick r:id="rId8"/>
              </a:rPr>
              <a:t>https://coleop123.narod.ru/osnova.html</a:t>
            </a:r>
            <a:r>
              <a:rPr lang="ru-RU" dirty="0"/>
              <a:t> (дата обращения 12.12.2024)</a:t>
            </a:r>
          </a:p>
          <a:p>
            <a:r>
              <a:rPr lang="ru-RU" dirty="0"/>
              <a:t>8. ru.ruwiki.ru – Насекомые [Электронный ресурс]. </a:t>
            </a:r>
            <a:r>
              <a:rPr lang="en-US" dirty="0"/>
              <a:t>URL: </a:t>
            </a:r>
            <a:r>
              <a:rPr lang="en-US" u="sng" dirty="0">
                <a:hlinkClick r:id="rId9"/>
              </a:rPr>
              <a:t>https://ru.ruwiki.ru/wiki/%D0%9D%D0%B0%D1%81%D0%B5%D0%BA%D0%BE%D0%BC%D1%8B%D0%B5</a:t>
            </a:r>
            <a:endParaRPr lang="ru-RU" dirty="0"/>
          </a:p>
          <a:p>
            <a:r>
              <a:rPr lang="ru-RU" dirty="0"/>
              <a:t>9. </a:t>
            </a:r>
            <a:r>
              <a:rPr lang="en-US" dirty="0" err="1"/>
              <a:t>getbootstrap</a:t>
            </a:r>
            <a:r>
              <a:rPr lang="ru-RU" dirty="0"/>
              <a:t>.</a:t>
            </a:r>
            <a:r>
              <a:rPr lang="en-US" dirty="0"/>
              <a:t>com </a:t>
            </a:r>
            <a:r>
              <a:rPr lang="ru-RU" dirty="0"/>
              <a:t>– Создавайте быстрые и адаптивные сайты с помощью </a:t>
            </a:r>
            <a:r>
              <a:rPr lang="ru-RU" dirty="0" err="1"/>
              <a:t>Bootstrap</a:t>
            </a:r>
            <a:r>
              <a:rPr lang="ru-RU" dirty="0"/>
              <a:t> [Электронный ресурс]. </a:t>
            </a:r>
            <a:r>
              <a:rPr lang="en-US" dirty="0"/>
              <a:t>URL</a:t>
            </a:r>
            <a:r>
              <a:rPr lang="ru-RU" dirty="0"/>
              <a:t>: </a:t>
            </a:r>
            <a:r>
              <a:rPr lang="en-US" u="sng" dirty="0">
                <a:hlinkClick r:id="rId10"/>
              </a:rPr>
              <a:t>https</a:t>
            </a:r>
            <a:r>
              <a:rPr lang="ru-RU" u="sng" dirty="0">
                <a:hlinkClick r:id="rId10"/>
              </a:rPr>
              <a:t>://</a:t>
            </a:r>
            <a:r>
              <a:rPr lang="en-US" u="sng" dirty="0" err="1">
                <a:hlinkClick r:id="rId10"/>
              </a:rPr>
              <a:t>getbootstrap</a:t>
            </a:r>
            <a:r>
              <a:rPr lang="ru-RU" u="sng" dirty="0">
                <a:hlinkClick r:id="rId10"/>
              </a:rPr>
              <a:t>.</a:t>
            </a:r>
            <a:r>
              <a:rPr lang="en-US" u="sng" dirty="0">
                <a:hlinkClick r:id="rId10"/>
              </a:rPr>
              <a:t>com</a:t>
            </a:r>
            <a:r>
              <a:rPr lang="ru-RU" dirty="0"/>
              <a:t> (дата обращения 25.11.2034)</a:t>
            </a:r>
          </a:p>
          <a:p>
            <a:r>
              <a:rPr lang="ru-RU" dirty="0"/>
              <a:t>10. </a:t>
            </a:r>
            <a:r>
              <a:rPr lang="en-US" dirty="0" err="1"/>
              <a:t>timeweb</a:t>
            </a:r>
            <a:r>
              <a:rPr lang="ru-RU" dirty="0"/>
              <a:t>.</a:t>
            </a:r>
            <a:r>
              <a:rPr lang="en-US" dirty="0"/>
              <a:t>com</a:t>
            </a:r>
            <a:r>
              <a:rPr lang="ru-RU" dirty="0"/>
              <a:t> - Как сделать сайт удобным для посетителей и визуально приятным [Электронный ресурс] </a:t>
            </a:r>
            <a:r>
              <a:rPr lang="en-US" dirty="0"/>
              <a:t>URL</a:t>
            </a:r>
            <a:r>
              <a:rPr lang="ru-RU" dirty="0"/>
              <a:t>:</a:t>
            </a:r>
            <a:r>
              <a:rPr lang="ru-RU" u="sng" dirty="0" err="1">
                <a:hlinkClick r:id="rId11"/>
              </a:rPr>
              <a:t>https</a:t>
            </a:r>
            <a:r>
              <a:rPr lang="ru-RU" u="sng" dirty="0">
                <a:hlinkClick r:id="rId11"/>
              </a:rPr>
              <a:t>://timeweb.com/</a:t>
            </a:r>
            <a:r>
              <a:rPr lang="ru-RU" u="sng" dirty="0" err="1">
                <a:hlinkClick r:id="rId11"/>
              </a:rPr>
              <a:t>ru</a:t>
            </a:r>
            <a:r>
              <a:rPr lang="ru-RU" u="sng" dirty="0">
                <a:hlinkClick r:id="rId11"/>
              </a:rPr>
              <a:t>/</a:t>
            </a:r>
            <a:r>
              <a:rPr lang="ru-RU" u="sng" dirty="0" err="1">
                <a:hlinkClick r:id="rId11"/>
              </a:rPr>
              <a:t>community</a:t>
            </a:r>
            <a:r>
              <a:rPr lang="ru-RU" u="sng" dirty="0">
                <a:hlinkClick r:id="rId11"/>
              </a:rPr>
              <a:t>/</a:t>
            </a:r>
            <a:r>
              <a:rPr lang="ru-RU" u="sng" dirty="0" err="1">
                <a:hlinkClick r:id="rId11"/>
              </a:rPr>
              <a:t>articles</a:t>
            </a:r>
            <a:r>
              <a:rPr lang="ru-RU" u="sng" dirty="0">
                <a:hlinkClick r:id="rId11"/>
              </a:rPr>
              <a:t>/</a:t>
            </a:r>
            <a:r>
              <a:rPr lang="ru-RU" u="sng" dirty="0" err="1">
                <a:hlinkClick r:id="rId11"/>
              </a:rPr>
              <a:t>kak</a:t>
            </a:r>
            <a:r>
              <a:rPr lang="ru-RU" u="sng" dirty="0">
                <a:hlinkClick r:id="rId11"/>
              </a:rPr>
              <a:t>-</a:t>
            </a:r>
            <a:r>
              <a:rPr lang="ru-RU" u="sng" dirty="0" err="1">
                <a:hlinkClick r:id="rId11"/>
              </a:rPr>
              <a:t>sdelat</a:t>
            </a:r>
            <a:r>
              <a:rPr lang="ru-RU" u="sng" dirty="0">
                <a:hlinkClick r:id="rId11"/>
              </a:rPr>
              <a:t>-</a:t>
            </a:r>
            <a:r>
              <a:rPr lang="ru-RU" u="sng" dirty="0" err="1">
                <a:hlinkClick r:id="rId11"/>
              </a:rPr>
              <a:t>sayt</a:t>
            </a:r>
            <a:r>
              <a:rPr lang="ru-RU" u="sng" dirty="0">
                <a:hlinkClick r:id="rId11"/>
              </a:rPr>
              <a:t>-</a:t>
            </a:r>
            <a:r>
              <a:rPr lang="ru-RU" u="sng" dirty="0" err="1">
                <a:hlinkClick r:id="rId11"/>
              </a:rPr>
              <a:t>udobnym</a:t>
            </a:r>
            <a:r>
              <a:rPr lang="ru-RU" u="sng" dirty="0">
                <a:hlinkClick r:id="rId11"/>
              </a:rPr>
              <a:t>-</a:t>
            </a:r>
            <a:r>
              <a:rPr lang="ru-RU" u="sng" dirty="0" err="1">
                <a:hlinkClick r:id="rId11"/>
              </a:rPr>
              <a:t>ux</a:t>
            </a:r>
            <a:r>
              <a:rPr lang="ru-RU" u="sng" dirty="0">
                <a:hlinkClick r:id="rId11"/>
              </a:rPr>
              <a:t>-</a:t>
            </a:r>
            <a:r>
              <a:rPr lang="ru-RU" u="sng" dirty="0" err="1">
                <a:hlinkClick r:id="rId11"/>
              </a:rPr>
              <a:t>ui</a:t>
            </a:r>
            <a:r>
              <a:rPr lang="ru-RU" u="sng" dirty="0">
                <a:hlinkClick r:id="rId11"/>
              </a:rPr>
              <a:t>-i-</a:t>
            </a:r>
            <a:r>
              <a:rPr lang="ru-RU" u="sng" dirty="0" err="1">
                <a:hlinkClick r:id="rId11"/>
              </a:rPr>
              <a:t>nemnogo</a:t>
            </a:r>
            <a:r>
              <a:rPr lang="ru-RU" u="sng" dirty="0">
                <a:hlinkClick r:id="rId11"/>
              </a:rPr>
              <a:t>-</a:t>
            </a:r>
            <a:r>
              <a:rPr lang="ru-RU" u="sng" dirty="0" err="1">
                <a:hlinkClick r:id="rId11"/>
              </a:rPr>
              <a:t>vdohnoveniya</a:t>
            </a:r>
            <a:r>
              <a:rPr lang="ru-RU" dirty="0"/>
              <a:t> (дата обращения 14.12.2024)</a:t>
            </a:r>
          </a:p>
          <a:p>
            <a:r>
              <a:rPr lang="ru-RU" dirty="0"/>
              <a:t>11. Силин, П. А. "Проектирование и разработка веб-приложений." М.: Издательство, 2020. Текст: непосредственный </a:t>
            </a:r>
          </a:p>
          <a:p>
            <a:r>
              <a:rPr lang="ru-RU" dirty="0"/>
              <a:t>12. Баранов, С. В. "Основы работы с </a:t>
            </a:r>
            <a:r>
              <a:rPr lang="ru-RU" dirty="0" err="1"/>
              <a:t>Django</a:t>
            </a:r>
            <a:r>
              <a:rPr lang="ru-RU" dirty="0"/>
              <a:t>." М.: Издательство, 2021. Текст: непосредственный </a:t>
            </a:r>
          </a:p>
          <a:p>
            <a:r>
              <a:rPr lang="ru-RU" dirty="0"/>
              <a:t>13. Степанов, И. А. "Методы тестирования программного обеспечения." М.: Издательство, 2017. Текст: непосредственный</a:t>
            </a:r>
          </a:p>
          <a:p>
            <a:r>
              <a:rPr lang="ru-RU" dirty="0"/>
              <a:t>14. </a:t>
            </a:r>
            <a:r>
              <a:rPr lang="ru-RU" dirty="0" err="1"/>
              <a:t>Бусарова</a:t>
            </a:r>
            <a:r>
              <a:rPr lang="ru-RU" dirty="0"/>
              <a:t>, Н. В.</a:t>
            </a:r>
            <a:r>
              <a:rPr lang="ru-RU" i="1" dirty="0"/>
              <a:t> </a:t>
            </a:r>
            <a:r>
              <a:rPr lang="ru-RU" dirty="0"/>
              <a:t> Энтомология. Определитель семейств насекомых: учебное пособие для вузов / Н. В. </a:t>
            </a:r>
            <a:r>
              <a:rPr lang="ru-RU" dirty="0" err="1"/>
              <a:t>Бусарова</a:t>
            </a:r>
            <a:r>
              <a:rPr lang="ru-RU" dirty="0"/>
              <a:t>, О. П. </a:t>
            </a:r>
            <a:r>
              <a:rPr lang="ru-RU" dirty="0" err="1"/>
              <a:t>Негробов</a:t>
            </a:r>
            <a:r>
              <a:rPr lang="ru-RU" dirty="0"/>
              <a:t>. — 2-е изд., </a:t>
            </a:r>
            <a:r>
              <a:rPr lang="ru-RU" dirty="0" err="1"/>
              <a:t>перераб</a:t>
            </a:r>
            <a:r>
              <a:rPr lang="ru-RU" dirty="0"/>
              <a:t>. и доп. — Москва : Издательство </a:t>
            </a:r>
            <a:r>
              <a:rPr lang="ru-RU" dirty="0" err="1"/>
              <a:t>Юрайт</a:t>
            </a:r>
            <a:r>
              <a:rPr lang="ru-RU" dirty="0"/>
              <a:t>, 2024.  Текст: электронный // Образовательная платформа </a:t>
            </a:r>
            <a:r>
              <a:rPr lang="ru-RU" dirty="0" err="1"/>
              <a:t>Юрайт</a:t>
            </a:r>
            <a:r>
              <a:rPr lang="ru-RU" dirty="0"/>
              <a:t> [сайт]. — URL:</a:t>
            </a:r>
            <a:r>
              <a:rPr lang="ru-RU" u="sng" dirty="0">
                <a:hlinkClick r:id="rId12"/>
              </a:rPr>
              <a:t>https://urait.ru/bcode/543369</a:t>
            </a:r>
            <a:r>
              <a:rPr lang="ru-RU" dirty="0"/>
              <a:t> (дата обращения: 14.12.2024). </a:t>
            </a:r>
            <a:endParaRPr lang="en-US" dirty="0"/>
          </a:p>
          <a:p>
            <a:r>
              <a:rPr lang="ru-RU" dirty="0"/>
              <a:t>15. pngwing.com - прозрачные изображения в формате </a:t>
            </a:r>
            <a:r>
              <a:rPr lang="ru-RU" dirty="0" err="1"/>
              <a:t>png</a:t>
            </a:r>
            <a:r>
              <a:rPr lang="ru-RU" dirty="0"/>
              <a:t>, бесплатная и неограниченная загрузка [Электронный ресурс] </a:t>
            </a:r>
            <a:r>
              <a:rPr lang="en-US" dirty="0"/>
              <a:t>URL</a:t>
            </a:r>
            <a:r>
              <a:rPr lang="ru-RU" dirty="0"/>
              <a:t>: </a:t>
            </a:r>
            <a:r>
              <a:rPr lang="ru-RU" u="sng" dirty="0">
                <a:hlinkClick r:id="rId13"/>
              </a:rPr>
              <a:t>https://www.pngwing.com/ru</a:t>
            </a:r>
            <a:r>
              <a:rPr lang="ru-RU" dirty="0"/>
              <a:t> (дата обращения 10.12.2024)</a:t>
            </a:r>
          </a:p>
          <a:p>
            <a:r>
              <a:rPr lang="ru-RU" dirty="0"/>
              <a:t>16. </a:t>
            </a:r>
            <a:r>
              <a:rPr lang="en-US" dirty="0" err="1"/>
              <a:t>pinterest</a:t>
            </a:r>
            <a:r>
              <a:rPr lang="ru-RU" dirty="0"/>
              <a:t>.</a:t>
            </a:r>
            <a:r>
              <a:rPr lang="ru-RU" dirty="0" err="1"/>
              <a:t>com</a:t>
            </a:r>
            <a:r>
              <a:rPr lang="ru-RU" dirty="0"/>
              <a:t> - </a:t>
            </a:r>
            <a:r>
              <a:rPr lang="ru-RU" dirty="0" err="1"/>
              <a:t>insects</a:t>
            </a:r>
            <a:r>
              <a:rPr lang="ru-RU" dirty="0"/>
              <a:t> [Электронный ресурс] </a:t>
            </a:r>
            <a:r>
              <a:rPr lang="en-US" dirty="0"/>
              <a:t>URL</a:t>
            </a:r>
            <a:r>
              <a:rPr lang="ru-RU" dirty="0"/>
              <a:t>: </a:t>
            </a:r>
            <a:r>
              <a:rPr lang="ru-RU" u="sng" dirty="0">
                <a:hlinkClick r:id="rId14"/>
              </a:rPr>
              <a:t>https://ru.pinterest.com/search/pins/?q=insects&amp;rs=typed</a:t>
            </a:r>
            <a:r>
              <a:rPr lang="ru-RU" dirty="0"/>
              <a:t> (дата обращения 10.12.2024)</a:t>
            </a:r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115253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B8B925-B342-4D4A-A1FB-8938291C0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5768" y="936929"/>
            <a:ext cx="6020463" cy="1524000"/>
          </a:xfrm>
        </p:spPr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920F940-243D-49A1-B6F6-C76C6785BB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9216" y="2460929"/>
            <a:ext cx="3173566" cy="317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712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364486-3235-41A2-A986-59C99C2FC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613576"/>
          </a:xfrm>
        </p:spPr>
        <p:txBody>
          <a:bodyPr>
            <a:normAutofit fontScale="90000"/>
          </a:bodyPr>
          <a:lstStyle/>
          <a:p>
            <a:r>
              <a:rPr lang="ru-RU" dirty="0"/>
              <a:t>Оглавление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4020418-D7EF-41C0-ADCE-DBCD8F36DF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375576"/>
            <a:ext cx="10668000" cy="4728507"/>
          </a:xfrm>
        </p:spPr>
        <p:txBody>
          <a:bodyPr/>
          <a:lstStyle/>
          <a:p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Актуальность</a:t>
            </a:r>
          </a:p>
          <a:p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Цели и задачи работы</a:t>
            </a:r>
          </a:p>
          <a:p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Методика выполнения работы	</a:t>
            </a:r>
          </a:p>
          <a:p>
            <a:r>
              <a:rPr lang="ru-RU" dirty="0"/>
              <a:t>Результаты</a:t>
            </a:r>
            <a:endParaRPr lang="ru-RU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ru-RU">
                <a:latin typeface="Calibri" panose="020F0502020204030204" pitchFamily="34" charset="0"/>
                <a:cs typeface="Calibri" panose="020F0502020204030204" pitchFamily="34" charset="0"/>
              </a:rPr>
              <a:t>Дальнейшее развитие</a:t>
            </a:r>
            <a:endParaRPr lang="ru-RU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Список используемой литературы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81617C9-5EC0-4E8D-811E-E40F4CC1D3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6714" y="-49242"/>
            <a:ext cx="5485946" cy="548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269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653125-265F-4132-B871-16C23CA44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661283"/>
          </a:xfrm>
        </p:spPr>
        <p:txBody>
          <a:bodyPr>
            <a:normAutofit fontScale="90000"/>
          </a:bodyPr>
          <a:lstStyle/>
          <a:p>
            <a:r>
              <a:rPr lang="ru-RU" dirty="0"/>
              <a:t>Работа и ее актуальность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499CF51-92F4-4267-942E-92669133E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423284"/>
            <a:ext cx="10668000" cy="4680800"/>
          </a:xfrm>
        </p:spPr>
        <p:txBody>
          <a:bodyPr>
            <a:normAutofit fontScale="85000" lnSpcReduction="20000"/>
          </a:bodyPr>
          <a:lstStyle/>
          <a:p>
            <a:r>
              <a:rPr lang="ru-RU" dirty="0"/>
              <a:t>Данный проект предназначен для помощи учащимся, которые ищут информацию о различных видах насекомых, а также тем, кто хочет изучить энтомологию для общего развития. На данный момент насекомые изучены меньше чем на половину, а потому данный проект несёт просветительный характер. Выбрать тему проекта нам помогло возросший интерес к изучению насекомых в контексте изменения климата и сокращение популяций некоторых видов. </a:t>
            </a:r>
          </a:p>
          <a:p>
            <a:r>
              <a:rPr lang="ru-RU" dirty="0"/>
              <a:t>В работе рассматривается создание сайта удобного для использования обучающихся. В ходе проекта использовалось программирование на разных языках, в том числе WEB-дизайн, а также информация ряда разделов биологии и экологии.</a:t>
            </a:r>
          </a:p>
        </p:txBody>
      </p:sp>
    </p:spTree>
    <p:extLst>
      <p:ext uri="{BB962C8B-B14F-4D97-AF65-F5344CB8AC3E}">
        <p14:creationId xmlns:p14="http://schemas.microsoft.com/office/powerpoint/2010/main" val="2588747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FF3E82-60C2-4944-9363-21CEBA5C5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3213" y="762001"/>
            <a:ext cx="1353047" cy="549965"/>
          </a:xfrm>
        </p:spPr>
        <p:txBody>
          <a:bodyPr>
            <a:normAutofit fontScale="90000"/>
          </a:bodyPr>
          <a:lstStyle/>
          <a:p>
            <a:r>
              <a:rPr lang="ru-RU" dirty="0"/>
              <a:t>Цель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3B2D73-A1B1-4738-9A33-F3ED8C4F5C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311966"/>
            <a:ext cx="4875475" cy="5017272"/>
          </a:xfrm>
        </p:spPr>
        <p:txBody>
          <a:bodyPr>
            <a:normAutofit/>
          </a:bodyPr>
          <a:lstStyle/>
          <a:p>
            <a:r>
              <a:rPr lang="ru-RU" dirty="0"/>
              <a:t>Создать сайт с доступом к информации о большом количестве видов насекомых, и дать пользователям возможность запустить интерактивный симулятор их жизнедеятельности.  </a:t>
            </a:r>
          </a:p>
          <a:p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1E0F483-BABA-4097-B2A2-6CE22CEDC3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8688" y="1036983"/>
            <a:ext cx="3299462" cy="365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862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134F78-5541-43FF-86CC-ABBA2C793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637430"/>
          </a:xfrm>
        </p:spPr>
        <p:txBody>
          <a:bodyPr>
            <a:normAutofit fontScale="90000"/>
          </a:bodyPr>
          <a:lstStyle/>
          <a:p>
            <a:r>
              <a:rPr lang="ru-RU" dirty="0"/>
              <a:t>Задачи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A5FC72-1893-4F32-9DE6-BB5BF0EAE1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399430"/>
            <a:ext cx="10668000" cy="4704653"/>
          </a:xfrm>
        </p:spPr>
        <p:txBody>
          <a:bodyPr>
            <a:normAutofit lnSpcReduction="10000"/>
          </a:bodyPr>
          <a:lstStyle/>
          <a:p>
            <a:r>
              <a:rPr lang="ru-RU" dirty="0"/>
              <a:t>1. Продумать и создать дизайн страниц сайта.</a:t>
            </a:r>
          </a:p>
          <a:p>
            <a:r>
              <a:rPr lang="ru-RU" dirty="0"/>
              <a:t>2. Продумать функционал будущего сайта.</a:t>
            </a:r>
          </a:p>
          <a:p>
            <a:r>
              <a:rPr lang="ru-RU" dirty="0"/>
              <a:t>3. Изучить информацию о различных видах насекомых для добавления её в базу данных.</a:t>
            </a:r>
          </a:p>
          <a:p>
            <a:r>
              <a:rPr lang="ru-RU" dirty="0"/>
              <a:t>4. Написать коды для реализации задуманного функционала сайта.</a:t>
            </a:r>
          </a:p>
          <a:p>
            <a:r>
              <a:rPr lang="ru-RU" dirty="0"/>
              <a:t>5. Провести тесты сайта, выявить ошибки и недочёты, а затем исправить их.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91287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667623-8651-4BB4-B592-AE7935FD8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557917"/>
          </a:xfrm>
        </p:spPr>
        <p:txBody>
          <a:bodyPr>
            <a:normAutofit fontScale="90000"/>
          </a:bodyPr>
          <a:lstStyle/>
          <a:p>
            <a:r>
              <a:rPr lang="ru-RU" dirty="0"/>
              <a:t>Для реализации проекта мы изучили: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92BD1D5-2DFC-4528-AF4F-65A760586F05}"/>
              </a:ext>
            </a:extLst>
          </p:cNvPr>
          <p:cNvSpPr/>
          <p:nvPr/>
        </p:nvSpPr>
        <p:spPr>
          <a:xfrm>
            <a:off x="762000" y="1482300"/>
            <a:ext cx="9073763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 err="1">
                <a:latin typeface="+mj-lt"/>
              </a:rPr>
              <a:t>html</a:t>
            </a:r>
            <a:r>
              <a:rPr lang="ru-RU" sz="2000" dirty="0">
                <a:latin typeface="+mj-lt"/>
              </a:rPr>
              <a:t>-вёрстка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latin typeface="+mj-lt"/>
              </a:rPr>
              <a:t>Архитектура БД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latin typeface="+mj-lt"/>
              </a:rPr>
              <a:t>Приложения в </a:t>
            </a:r>
            <a:r>
              <a:rPr lang="ru-RU" sz="2000" dirty="0" err="1">
                <a:latin typeface="+mj-lt"/>
              </a:rPr>
              <a:t>Django</a:t>
            </a:r>
            <a:endParaRPr lang="ru-RU" sz="2000" dirty="0">
              <a:latin typeface="+mj-lt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latin typeface="+mj-lt"/>
              </a:rPr>
              <a:t>Контроллеры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latin typeface="+mj-lt"/>
              </a:rPr>
              <a:t>Динамические </a:t>
            </a:r>
            <a:r>
              <a:rPr lang="ru-RU" sz="2000" dirty="0" err="1">
                <a:latin typeface="+mj-lt"/>
              </a:rPr>
              <a:t>url</a:t>
            </a:r>
            <a:r>
              <a:rPr lang="ru-RU" sz="2000" dirty="0">
                <a:latin typeface="+mj-lt"/>
              </a:rPr>
              <a:t>-адреса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latin typeface="+mj-lt"/>
              </a:rPr>
              <a:t>Принцип </a:t>
            </a:r>
            <a:r>
              <a:rPr lang="ru-RU" sz="2000" dirty="0" err="1">
                <a:latin typeface="+mj-lt"/>
              </a:rPr>
              <a:t>Dry</a:t>
            </a:r>
            <a:r>
              <a:rPr lang="ru-RU" sz="2000" dirty="0">
                <a:latin typeface="+mj-lt"/>
              </a:rPr>
              <a:t> в шаблонах </a:t>
            </a:r>
            <a:r>
              <a:rPr lang="en-US" sz="2000" dirty="0">
                <a:latin typeface="+mj-lt"/>
              </a:rPr>
              <a:t>Django</a:t>
            </a:r>
            <a:endParaRPr lang="ru-RU" sz="2000" dirty="0">
              <a:latin typeface="+mj-lt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latin typeface="+mj-lt"/>
              </a:rPr>
              <a:t>Модели в </a:t>
            </a:r>
            <a:r>
              <a:rPr lang="ru-RU" sz="2000" dirty="0" err="1">
                <a:latin typeface="+mj-lt"/>
              </a:rPr>
              <a:t>Django</a:t>
            </a:r>
            <a:endParaRPr lang="ru-RU" sz="2000" dirty="0">
              <a:latin typeface="+mj-lt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latin typeface="+mj-lt"/>
              </a:rPr>
              <a:t>И многое другое…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8E8F8B1-550C-4C42-B161-B00E535456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916892"/>
            <a:ext cx="4272832" cy="302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468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667623-8651-4BB4-B592-AE7935FD8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557917"/>
          </a:xfrm>
        </p:spPr>
        <p:txBody>
          <a:bodyPr>
            <a:normAutofit fontScale="90000"/>
          </a:bodyPr>
          <a:lstStyle/>
          <a:p>
            <a:r>
              <a:rPr lang="ru-RU" dirty="0"/>
              <a:t>В ходе выполнения проекта было использовано множество технологий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F2A5079-7B52-4A34-A4C9-F8C4C6F2CB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103"/>
          <a:stretch/>
        </p:blipFill>
        <p:spPr>
          <a:xfrm>
            <a:off x="634779" y="2537065"/>
            <a:ext cx="2701718" cy="134808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E655496-2467-48A3-B93D-19D110F94C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r="48980"/>
          <a:stretch/>
        </p:blipFill>
        <p:spPr>
          <a:xfrm>
            <a:off x="1552051" y="4575423"/>
            <a:ext cx="1408727" cy="1380556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B177713-16A6-4F35-9511-B5C590EF3C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9837" y="3176105"/>
            <a:ext cx="2806235" cy="1276837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75A64633-032C-407F-BE57-4DE45A2ED9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1001" y="2692306"/>
            <a:ext cx="3334247" cy="967598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079C9A4B-0284-44EE-A6A6-1169FB53B3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6957" y="4456521"/>
            <a:ext cx="2266330" cy="95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913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8B0888-CC33-4524-A7FE-2C6BD7554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486355"/>
          </a:xfrm>
        </p:spPr>
        <p:txBody>
          <a:bodyPr>
            <a:normAutofit fontScale="90000"/>
          </a:bodyPr>
          <a:lstStyle/>
          <a:p>
            <a:r>
              <a:rPr lang="ru-RU" dirty="0"/>
              <a:t>Методика выполнения работы</a:t>
            </a:r>
            <a:br>
              <a:rPr lang="ru-RU" dirty="0"/>
            </a:br>
            <a:r>
              <a:rPr lang="ru-RU" dirty="0"/>
              <a:t>Теоретическая часть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CB27E0C-F8EA-414D-B12C-D8C151877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999" y="1669775"/>
            <a:ext cx="3577390" cy="2493151"/>
          </a:xfrm>
        </p:spPr>
        <p:txBody>
          <a:bodyPr>
            <a:normAutofit fontScale="85000" lnSpcReduction="10000"/>
          </a:bodyPr>
          <a:lstStyle/>
          <a:p>
            <a:r>
              <a:rPr lang="ru-RU" dirty="0"/>
              <a:t>Сбор данных о насекомых, продумать схему базы данных и создание базы данных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ABAE17F-0A35-4F20-9DBC-9269A0B0EA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511"/>
          <a:stretch/>
        </p:blipFill>
        <p:spPr>
          <a:xfrm>
            <a:off x="8357937" y="1121015"/>
            <a:ext cx="3072063" cy="2785276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833AF9E-0EF1-467B-B245-0D55BEF41250}"/>
              </a:ext>
            </a:extLst>
          </p:cNvPr>
          <p:cNvSpPr/>
          <p:nvPr/>
        </p:nvSpPr>
        <p:spPr>
          <a:xfrm>
            <a:off x="7665633" y="3928703"/>
            <a:ext cx="44566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Рисунок 2 – первый набросок базы данных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520A3F1B-EDC0-4043-8569-6A669CD15A38}"/>
              </a:ext>
            </a:extLst>
          </p:cNvPr>
          <p:cNvSpPr/>
          <p:nvPr/>
        </p:nvSpPr>
        <p:spPr>
          <a:xfrm>
            <a:off x="833635" y="6160504"/>
            <a:ext cx="45477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Рисунок 3 – итоговая база данных в </a:t>
            </a:r>
            <a:r>
              <a:rPr lang="en-US" dirty="0"/>
              <a:t>Django</a:t>
            </a:r>
            <a:endParaRPr lang="ru-RU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B41821C-0601-43C6-A8BC-4EBEE0AAD8E8}"/>
              </a:ext>
            </a:extLst>
          </p:cNvPr>
          <p:cNvSpPr/>
          <p:nvPr/>
        </p:nvSpPr>
        <p:spPr>
          <a:xfrm>
            <a:off x="4218615" y="3906291"/>
            <a:ext cx="32975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Рисунок 1 – схема базы данных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4651143C-D6B9-4B80-AA9F-AD854BDE54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8615" y="1677033"/>
            <a:ext cx="3396765" cy="2157029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BA5BD5C-348E-4C0F-A04A-3933D75C2F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" b="38259"/>
          <a:stretch/>
        </p:blipFill>
        <p:spPr>
          <a:xfrm>
            <a:off x="761999" y="4298035"/>
            <a:ext cx="5083952" cy="186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578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F24F9C-DD23-4537-B579-9C38B65AD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621527"/>
          </a:xfrm>
        </p:spPr>
        <p:txBody>
          <a:bodyPr>
            <a:normAutofit fontScale="90000"/>
          </a:bodyPr>
          <a:lstStyle/>
          <a:p>
            <a:r>
              <a:rPr lang="ru-RU" dirty="0"/>
              <a:t>Методика выполнения работы</a:t>
            </a:r>
            <a:br>
              <a:rPr lang="ru-RU" dirty="0"/>
            </a:br>
            <a:r>
              <a:rPr lang="ru-RU" dirty="0"/>
              <a:t>Теоретическая часть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BB6695-3C25-416A-A4E9-5F06391D7A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765190"/>
            <a:ext cx="5767137" cy="621527"/>
          </a:xfrm>
        </p:spPr>
        <p:txBody>
          <a:bodyPr/>
          <a:lstStyle/>
          <a:p>
            <a:r>
              <a:rPr lang="ru-RU" dirty="0"/>
              <a:t>Продумывание функционала сайта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A38E11A-5833-4DB6-B22E-88D39395A5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28" y="2474491"/>
            <a:ext cx="5614737" cy="2807369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9C4FB42-3188-4F18-B845-9D18F91C1BA4}"/>
              </a:ext>
            </a:extLst>
          </p:cNvPr>
          <p:cNvSpPr/>
          <p:nvPr/>
        </p:nvSpPr>
        <p:spPr>
          <a:xfrm>
            <a:off x="316524" y="5349121"/>
            <a:ext cx="52303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Рисунок 4 – Схема перехода между страниц сайта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1BC7D04-765E-4D7C-8E38-06C80419A2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489611"/>
            <a:ext cx="5614737" cy="2807369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4CA97938-5C77-4D86-9D07-1BA0F60E51AB}"/>
              </a:ext>
            </a:extLst>
          </p:cNvPr>
          <p:cNvSpPr/>
          <p:nvPr/>
        </p:nvSpPr>
        <p:spPr>
          <a:xfrm>
            <a:off x="6498215" y="5349121"/>
            <a:ext cx="481030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pc="30" dirty="0">
                <a:latin typeface="Times New Roman" panose="02020603050405020304" pitchFamily="18" charset="0"/>
                <a:ea typeface="Calibri" panose="020F0502020204030204" pitchFamily="34" charset="0"/>
              </a:rPr>
              <a:t>Рисунок 5 - </a:t>
            </a:r>
            <a:r>
              <a:rPr lang="en-US" dirty="0"/>
              <a:t>UML</a:t>
            </a:r>
            <a:r>
              <a:rPr lang="ru-RU" dirty="0"/>
              <a:t>-диаграмма взаимодействия пользователя с сайтом</a:t>
            </a:r>
          </a:p>
        </p:txBody>
      </p:sp>
    </p:spTree>
    <p:extLst>
      <p:ext uri="{BB962C8B-B14F-4D97-AF65-F5344CB8AC3E}">
        <p14:creationId xmlns:p14="http://schemas.microsoft.com/office/powerpoint/2010/main" val="2396318169"/>
      </p:ext>
    </p:extLst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AnalogousFromLightSeed_2SEEDS">
      <a:dk1>
        <a:srgbClr val="000000"/>
      </a:dk1>
      <a:lt1>
        <a:srgbClr val="FFFFFF"/>
      </a:lt1>
      <a:dk2>
        <a:srgbClr val="243541"/>
      </a:dk2>
      <a:lt2>
        <a:srgbClr val="E8E5E2"/>
      </a:lt2>
      <a:accent1>
        <a:srgbClr val="57A8E2"/>
      </a:accent1>
      <a:accent2>
        <a:srgbClr val="4CB0B0"/>
      </a:accent2>
      <a:accent3>
        <a:srgbClr val="7588E7"/>
      </a:accent3>
      <a:accent4>
        <a:srgbClr val="E2577C"/>
      </a:accent4>
      <a:accent5>
        <a:srgbClr val="E78775"/>
      </a:accent5>
      <a:accent6>
        <a:srgbClr val="D99337"/>
      </a:accent6>
      <a:hlink>
        <a:srgbClr val="A37859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6136</TotalTime>
  <Words>915</Words>
  <Application>Microsoft Office PowerPoint</Application>
  <PresentationFormat>Широкоэкранный</PresentationFormat>
  <Paragraphs>76</Paragraphs>
  <Slides>18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5" baseType="lpstr">
      <vt:lpstr>Arial</vt:lpstr>
      <vt:lpstr>Avenir Next LT Pro</vt:lpstr>
      <vt:lpstr>Avenir Next LT Pro Light</vt:lpstr>
      <vt:lpstr>Calibri</vt:lpstr>
      <vt:lpstr>Sitka Subheading</vt:lpstr>
      <vt:lpstr>Times New Roman</vt:lpstr>
      <vt:lpstr>PebbleVTI</vt:lpstr>
      <vt:lpstr>Инсектопедия: сайт для изучения насекомых с  симулятором их жизни в окружающей среде</vt:lpstr>
      <vt:lpstr>Оглавление</vt:lpstr>
      <vt:lpstr>Работа и ее актуальность </vt:lpstr>
      <vt:lpstr>Цель</vt:lpstr>
      <vt:lpstr>Задачи работы</vt:lpstr>
      <vt:lpstr>Для реализации проекта мы изучили:</vt:lpstr>
      <vt:lpstr>В ходе выполнения проекта было использовано множество технологий</vt:lpstr>
      <vt:lpstr>Методика выполнения работы Теоретическая часть</vt:lpstr>
      <vt:lpstr>Методика выполнения работы Теоретическая часть</vt:lpstr>
      <vt:lpstr>Методика выполнения работы Сайт проекта</vt:lpstr>
      <vt:lpstr>Методика выполнения работы Сайт проекта</vt:lpstr>
      <vt:lpstr>Методика выполнения работы Сайт проекта</vt:lpstr>
      <vt:lpstr>Методика выполнения работы Работа сайта</vt:lpstr>
      <vt:lpstr>Методика выполнения работы Тестирование</vt:lpstr>
      <vt:lpstr>Результат</vt:lpstr>
      <vt:lpstr>Дальнейшее развитие</vt:lpstr>
      <vt:lpstr>Список использованной литературы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Alice_Mrk</dc:creator>
  <cp:lastModifiedBy>Alice_Mrk</cp:lastModifiedBy>
  <cp:revision>37</cp:revision>
  <dcterms:created xsi:type="dcterms:W3CDTF">2024-12-17T11:48:11Z</dcterms:created>
  <dcterms:modified xsi:type="dcterms:W3CDTF">2025-02-05T18:34:37Z</dcterms:modified>
</cp:coreProperties>
</file>